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6"/>
  </p:notesMasterIdLst>
  <p:sldIdLst>
    <p:sldId id="256" r:id="rId2"/>
    <p:sldId id="257" r:id="rId3"/>
    <p:sldId id="271" r:id="rId4"/>
    <p:sldId id="258" r:id="rId5"/>
    <p:sldId id="268" r:id="rId6"/>
    <p:sldId id="259" r:id="rId7"/>
    <p:sldId id="260" r:id="rId8"/>
    <p:sldId id="261" r:id="rId9"/>
    <p:sldId id="270" r:id="rId10"/>
    <p:sldId id="269" r:id="rId11"/>
    <p:sldId id="272" r:id="rId12"/>
    <p:sldId id="262" r:id="rId13"/>
    <p:sldId id="277" r:id="rId14"/>
    <p:sldId id="276" r:id="rId15"/>
    <p:sldId id="278" r:id="rId16"/>
    <p:sldId id="279" r:id="rId17"/>
    <p:sldId id="263" r:id="rId18"/>
    <p:sldId id="281" r:id="rId19"/>
    <p:sldId id="282" r:id="rId20"/>
    <p:sldId id="283" r:id="rId21"/>
    <p:sldId id="305" r:id="rId22"/>
    <p:sldId id="274" r:id="rId23"/>
    <p:sldId id="280" r:id="rId24"/>
    <p:sldId id="273" r:id="rId25"/>
    <p:sldId id="275" r:id="rId26"/>
    <p:sldId id="264" r:id="rId27"/>
    <p:sldId id="306" r:id="rId28"/>
    <p:sldId id="265" r:id="rId29"/>
    <p:sldId id="290" r:id="rId30"/>
    <p:sldId id="291" r:id="rId31"/>
    <p:sldId id="292" r:id="rId32"/>
    <p:sldId id="284" r:id="rId33"/>
    <p:sldId id="285" r:id="rId34"/>
    <p:sldId id="293" r:id="rId35"/>
    <p:sldId id="294" r:id="rId36"/>
    <p:sldId id="295" r:id="rId37"/>
    <p:sldId id="296" r:id="rId38"/>
    <p:sldId id="297" r:id="rId39"/>
    <p:sldId id="298" r:id="rId40"/>
    <p:sldId id="266" r:id="rId41"/>
    <p:sldId id="286" r:id="rId42"/>
    <p:sldId id="287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8E1"/>
    <a:srgbClr val="0432FF"/>
    <a:srgbClr val="172CC7"/>
    <a:srgbClr val="EEADDA"/>
    <a:srgbClr val="C5E9EF"/>
    <a:srgbClr val="C80000"/>
    <a:srgbClr val="FBE5D6"/>
    <a:srgbClr val="DB0215"/>
    <a:srgbClr val="79ADD2"/>
    <a:srgbClr val="80C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6646" autoAdjust="0"/>
  </p:normalViewPr>
  <p:slideViewPr>
    <p:cSldViewPr snapToGrid="0">
      <p:cViewPr varScale="1">
        <p:scale>
          <a:sx n="128" d="100"/>
          <a:sy n="128" d="100"/>
        </p:scale>
        <p:origin x="704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3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958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60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43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111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82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722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46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3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01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698560"/>
            <a:ext cx="9143999" cy="366389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Report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Reproducibility report of PENCIL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5314" y="5175437"/>
            <a:ext cx="9055664" cy="1401024"/>
          </a:xfrm>
        </p:spPr>
        <p:txBody>
          <a:bodyPr/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Yingying Cao, Tiangen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Chang, Sahil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Sahni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Eytan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Ruppin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 10, 2023</a:t>
            </a:r>
          </a:p>
        </p:txBody>
      </p: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101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Incorrect: did not re-do normalization, scaling and PCA for the subset of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A2AAD-3045-76C3-FFF4-C5C4AC9A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501650"/>
            <a:ext cx="3031958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5FF40-B027-871E-04AF-0272FC338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00" y="501650"/>
            <a:ext cx="3058789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68AEC-C155-0DA8-B979-DC771F92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5" y="501650"/>
            <a:ext cx="3015916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25935-2C5B-D6FD-85CE-8B915F776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3613150"/>
            <a:ext cx="3039979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C5BF8D-D9B2-A43B-9A28-B1E0E5949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99" y="3613150"/>
            <a:ext cx="3032805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EB8087-159B-4F84-C351-71A4FCFE2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98" y="3613150"/>
            <a:ext cx="3007123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</p:spTree>
    <p:extLst>
      <p:ext uri="{BB962C8B-B14F-4D97-AF65-F5344CB8AC3E}">
        <p14:creationId xmlns:p14="http://schemas.microsoft.com/office/powerpoint/2010/main" val="289452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443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</a:t>
            </a:r>
            <a:r>
              <a:rPr lang="en-US" b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998F9-4DE6-590F-3D97-17388C8F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501134"/>
            <a:ext cx="3077155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2C60A-EE81-1C65-3B38-6DEA3EA83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44" y="501134"/>
            <a:ext cx="306217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E02E1-811C-D2AF-2C7F-6557989D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501134"/>
            <a:ext cx="3046228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37B73-B8EE-D635-850E-C618739E5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3657342"/>
            <a:ext cx="3054202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986D0-38DA-9164-CB4A-1747F9F4B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89" y="3657342"/>
            <a:ext cx="3060333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F69C42-C5CD-F029-3ACE-3F2A7F8D2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3657342"/>
            <a:ext cx="300333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D5EB0-D599-CC5D-87E8-8C94439BA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66" y="0"/>
            <a:ext cx="4340711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80AD67-52A0-C15B-B4A4-E81E23716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3183178"/>
            <a:ext cx="434071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2DA5C-9522-CCA3-CBB8-76189B30F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89483"/>
            <a:ext cx="434071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9D2484-A6B1-570B-E44A-9C03E9549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89483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9DEAF-C3BB-25ED-D2F1-03F5D6B70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3183178"/>
            <a:ext cx="434071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40F05-6AB4-B3A4-67A4-9817447513B6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358375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09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CD8T cells, this is ALL training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474CB-2E40-AB71-5414-8FE83E3A3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61" y="336049"/>
            <a:ext cx="9788278" cy="6185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9E4C3C-3867-9E2A-9045-E193E683C9B7}"/>
              </a:ext>
            </a:extLst>
          </p:cNvPr>
          <p:cNvCxnSpPr>
            <a:cxnSpLocks/>
          </p:cNvCxnSpPr>
          <p:nvPr/>
        </p:nvCxnSpPr>
        <p:spPr>
          <a:xfrm>
            <a:off x="1649896" y="6185452"/>
            <a:ext cx="35184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4C6A3A-E059-CE3B-DC87-22BADC0D2F7E}"/>
              </a:ext>
            </a:extLst>
          </p:cNvPr>
          <p:cNvCxnSpPr>
            <a:cxnSpLocks/>
          </p:cNvCxnSpPr>
          <p:nvPr/>
        </p:nvCxnSpPr>
        <p:spPr>
          <a:xfrm>
            <a:off x="5330687" y="6185452"/>
            <a:ext cx="419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1B4F7-A626-0491-4B45-7CF1F868EA7E}"/>
              </a:ext>
            </a:extLst>
          </p:cNvPr>
          <p:cNvSpPr txBox="1"/>
          <p:nvPr/>
        </p:nvSpPr>
        <p:spPr>
          <a:xfrm>
            <a:off x="2995118" y="6217850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43FD65-0F49-36E0-BA0C-0E4368C110CC}"/>
              </a:ext>
            </a:extLst>
          </p:cNvPr>
          <p:cNvSpPr txBox="1"/>
          <p:nvPr/>
        </p:nvSpPr>
        <p:spPr>
          <a:xfrm>
            <a:off x="6815056" y="6215202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</p:spTree>
    <p:extLst>
      <p:ext uri="{BB962C8B-B14F-4D97-AF65-F5344CB8AC3E}">
        <p14:creationId xmlns:p14="http://schemas.microsoft.com/office/powerpoint/2010/main" val="321073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2A00BF-DA47-DEFC-13A9-91B7A129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685802"/>
            <a:ext cx="10401301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20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known ICB signature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39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2AAB-B3EA-B72F-6E7D-B0E5A8C6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2" y="646331"/>
            <a:ext cx="10889455" cy="622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7A1F-250C-8D68-2021-74DFB47E739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184255-739D-A8B8-52CE-338D067596AF}"/>
              </a:ext>
            </a:extLst>
          </p:cNvPr>
          <p:cNvSpPr/>
          <p:nvPr/>
        </p:nvSpPr>
        <p:spPr>
          <a:xfrm>
            <a:off x="5039139" y="51683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9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A97F3-43BE-AEF7-3C24-569DE9B4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" y="646331"/>
            <a:ext cx="10870422" cy="6211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3C3A1-6731-A3ED-D7FC-2F324E4520C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7A81FE-C6E9-3860-EF2B-3386037308C4}"/>
              </a:ext>
            </a:extLst>
          </p:cNvPr>
          <p:cNvSpPr/>
          <p:nvPr/>
        </p:nvSpPr>
        <p:spPr>
          <a:xfrm>
            <a:off x="4764156" y="7487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F282D-2E0F-7C41-983D-6AAB1F0E8D5B}"/>
              </a:ext>
            </a:extLst>
          </p:cNvPr>
          <p:cNvSpPr/>
          <p:nvPr/>
        </p:nvSpPr>
        <p:spPr>
          <a:xfrm>
            <a:off x="2769703" y="4803223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4F483-3392-4C09-65FC-B54A87B31B17}"/>
              </a:ext>
            </a:extLst>
          </p:cNvPr>
          <p:cNvSpPr/>
          <p:nvPr/>
        </p:nvSpPr>
        <p:spPr>
          <a:xfrm>
            <a:off x="9054546" y="4803222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B64378A-15A0-5579-739A-54A1401CA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02" y="725626"/>
            <a:ext cx="7772400" cy="4439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92700-B94D-2689-DF5E-C994461DA04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5E6EC5-D0C2-90EF-B7B4-EEDB5FCF2667}"/>
              </a:ext>
            </a:extLst>
          </p:cNvPr>
          <p:cNvCxnSpPr>
            <a:cxnSpLocks/>
          </p:cNvCxnSpPr>
          <p:nvPr/>
        </p:nvCxnSpPr>
        <p:spPr>
          <a:xfrm>
            <a:off x="1918252" y="1235765"/>
            <a:ext cx="24847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642ACC-9052-A2CE-1A56-CF707618AE50}"/>
              </a:ext>
            </a:extLst>
          </p:cNvPr>
          <p:cNvSpPr txBox="1"/>
          <p:nvPr/>
        </p:nvSpPr>
        <p:spPr>
          <a:xfrm>
            <a:off x="1908939" y="902376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1E99D-02D3-92EA-5039-22DEB4E44325}"/>
              </a:ext>
            </a:extLst>
          </p:cNvPr>
          <p:cNvCxnSpPr>
            <a:cxnSpLocks/>
          </p:cNvCxnSpPr>
          <p:nvPr/>
        </p:nvCxnSpPr>
        <p:spPr>
          <a:xfrm>
            <a:off x="4525617" y="1235765"/>
            <a:ext cx="368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167F3B-2528-F439-B106-9F4B551AC680}"/>
              </a:ext>
            </a:extLst>
          </p:cNvPr>
          <p:cNvSpPr txBox="1"/>
          <p:nvPr/>
        </p:nvSpPr>
        <p:spPr>
          <a:xfrm>
            <a:off x="3903386" y="89899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10CDC0-7228-ACF1-7264-325ABD4E3893}"/>
              </a:ext>
            </a:extLst>
          </p:cNvPr>
          <p:cNvCxnSpPr>
            <a:cxnSpLocks/>
          </p:cNvCxnSpPr>
          <p:nvPr/>
        </p:nvCxnSpPr>
        <p:spPr>
          <a:xfrm>
            <a:off x="5122583" y="1235765"/>
            <a:ext cx="23615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1EC21-F348-754E-2202-CB29EE9F3C76}"/>
              </a:ext>
            </a:extLst>
          </p:cNvPr>
          <p:cNvSpPr txBox="1"/>
          <p:nvPr/>
        </p:nvSpPr>
        <p:spPr>
          <a:xfrm>
            <a:off x="5659918" y="902376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</p:spTree>
    <p:extLst>
      <p:ext uri="{BB962C8B-B14F-4D97-AF65-F5344CB8AC3E}">
        <p14:creationId xmlns:p14="http://schemas.microsoft.com/office/powerpoint/2010/main" val="204679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3832D-D6EC-1AFE-783A-83A38232332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E71AF-F565-2942-862E-913E5DD1AC3C}"/>
              </a:ext>
            </a:extLst>
          </p:cNvPr>
          <p:cNvCxnSpPr>
            <a:cxnSpLocks/>
          </p:cNvCxnSpPr>
          <p:nvPr/>
        </p:nvCxnSpPr>
        <p:spPr>
          <a:xfrm>
            <a:off x="2953989" y="1355036"/>
            <a:ext cx="3312" cy="2164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45D16B-9217-D2B1-30AA-425A00D6DFDF}"/>
              </a:ext>
            </a:extLst>
          </p:cNvPr>
          <p:cNvSpPr txBox="1"/>
          <p:nvPr/>
        </p:nvSpPr>
        <p:spPr>
          <a:xfrm>
            <a:off x="1209258" y="2377757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3351A-0FA6-C52E-0594-6104F4F8F079}"/>
              </a:ext>
            </a:extLst>
          </p:cNvPr>
          <p:cNvSpPr txBox="1"/>
          <p:nvPr/>
        </p:nvSpPr>
        <p:spPr>
          <a:xfrm>
            <a:off x="1293952" y="368871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AC5D7-3D3F-ED04-D0A2-688D1573B6ED}"/>
              </a:ext>
            </a:extLst>
          </p:cNvPr>
          <p:cNvSpPr txBox="1"/>
          <p:nvPr/>
        </p:nvSpPr>
        <p:spPr>
          <a:xfrm>
            <a:off x="929887" y="5078187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BBE785-3299-9B3C-83DD-D92E4FED50E6}"/>
              </a:ext>
            </a:extLst>
          </p:cNvPr>
          <p:cNvCxnSpPr>
            <a:cxnSpLocks/>
          </p:cNvCxnSpPr>
          <p:nvPr/>
        </p:nvCxnSpPr>
        <p:spPr>
          <a:xfrm>
            <a:off x="2953989" y="3707296"/>
            <a:ext cx="0" cy="258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7525BC-EE42-12CD-B568-A37D12AAD52A}"/>
              </a:ext>
            </a:extLst>
          </p:cNvPr>
          <p:cNvCxnSpPr>
            <a:cxnSpLocks/>
          </p:cNvCxnSpPr>
          <p:nvPr/>
        </p:nvCxnSpPr>
        <p:spPr>
          <a:xfrm>
            <a:off x="2953989" y="4175377"/>
            <a:ext cx="0" cy="2086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386A926-095A-0597-69EB-A496972D9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01" y="396876"/>
            <a:ext cx="6324599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F04C7-F20A-72E6-3FB2-31D9FC6FE31B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BC1A-4466-69F4-86D8-5CB5730B9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00539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Get response from the PENCIL authors about the reproducibility on the melanoma data GSE120575</a:t>
            </a:r>
          </a:p>
          <a:p>
            <a:endParaRPr lang="en-US" dirty="0"/>
          </a:p>
          <a:p>
            <a:r>
              <a:rPr lang="en-US" dirty="0"/>
              <a:t>Get at least one </a:t>
            </a:r>
            <a:r>
              <a:rPr lang="en-US" dirty="0" err="1"/>
              <a:t>scRNAseq</a:t>
            </a:r>
            <a:r>
              <a:rPr lang="en-US" dirty="0"/>
              <a:t> dataset with ICB response information for HNSCC or TNBC or melanoma</a:t>
            </a:r>
          </a:p>
          <a:p>
            <a:endParaRPr lang="en-US" dirty="0"/>
          </a:p>
          <a:p>
            <a:r>
              <a:rPr lang="en-US" dirty="0"/>
              <a:t>Functional analysis of phenotype-related cells identified by PENCIL to get biological insights from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1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6EBFE-6CC0-3446-3D1F-2B9865E8B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11" y="1480930"/>
            <a:ext cx="7772400" cy="44413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1286FA-9142-7AFD-978B-B78121826C97}"/>
              </a:ext>
            </a:extLst>
          </p:cNvPr>
          <p:cNvCxnSpPr>
            <a:cxnSpLocks/>
          </p:cNvCxnSpPr>
          <p:nvPr/>
        </p:nvCxnSpPr>
        <p:spPr>
          <a:xfrm>
            <a:off x="2226365" y="5708375"/>
            <a:ext cx="30711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0D1893-CD7E-AF54-F8F5-5E218BBBE817}"/>
              </a:ext>
            </a:extLst>
          </p:cNvPr>
          <p:cNvCxnSpPr>
            <a:cxnSpLocks/>
          </p:cNvCxnSpPr>
          <p:nvPr/>
        </p:nvCxnSpPr>
        <p:spPr>
          <a:xfrm>
            <a:off x="5569223" y="5708375"/>
            <a:ext cx="38928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A514E6-3726-D398-290F-5CA8487E56F6}"/>
              </a:ext>
            </a:extLst>
          </p:cNvPr>
          <p:cNvSpPr txBox="1"/>
          <p:nvPr/>
        </p:nvSpPr>
        <p:spPr>
          <a:xfrm>
            <a:off x="3233654" y="5740773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ABF96-3CAF-6718-FE25-AA02CDC8F970}"/>
              </a:ext>
            </a:extLst>
          </p:cNvPr>
          <p:cNvSpPr txBox="1"/>
          <p:nvPr/>
        </p:nvSpPr>
        <p:spPr>
          <a:xfrm>
            <a:off x="7053592" y="5738125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ED57A2-52E8-BD59-08ED-AE7D3B114A39}"/>
              </a:ext>
            </a:extLst>
          </p:cNvPr>
          <p:cNvCxnSpPr/>
          <p:nvPr/>
        </p:nvCxnSpPr>
        <p:spPr>
          <a:xfrm>
            <a:off x="5486397" y="954158"/>
            <a:ext cx="0" cy="540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5430B9-6A88-B8B5-891F-F1F351C9478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vs. ICB response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91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8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E2838D5-54AF-8C03-6592-EB0193551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00" y="76411"/>
            <a:ext cx="4340711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E6E44-C9FF-9448-3E3A-F32F8A8D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3245469"/>
            <a:ext cx="434071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B48C9-6F9F-E62E-4267-3E1EFD8E6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76411"/>
            <a:ext cx="434071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686126-8DAB-927C-2C42-04199779A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3245469"/>
            <a:ext cx="434071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55FA1E-00AB-1926-74A1-D9DB7F87B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76411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587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B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708680" y="272179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85885" y="5893454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566107" y="2722813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566107" y="589345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683CC0-3835-5604-5079-DCBD0746D4F1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41266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91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result: still CANNOT reproduce the result in the PENCIL paper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r>
              <a:rPr lang="en-US" b="1" dirty="0"/>
              <a:t>Debug: this is due to using the wrong class weight. In fact, the NR:R class weight should be 1:2 rather than 2:1.</a:t>
            </a:r>
          </a:p>
          <a:p>
            <a:r>
              <a:rPr lang="en-US" b="1" dirty="0"/>
              <a:t>Other modification: scaled data on log2(TPM+1); use the 20k+ protein coding genes provided in Sade-Feldman et al.; use the scaling, PCA, clustering parameters by PENCIL authors.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4794838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  <a:p>
            <a:r>
              <a:rPr lang="en-US" dirty="0"/>
              <a:t>(use original anno.)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479483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479483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D9692-2DF8-1C1D-B162-50EDA3C58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7" y="2051638"/>
            <a:ext cx="31212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68478C-ADFB-DFD9-0335-0E9A5EDF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945" y="3244466"/>
            <a:ext cx="4340711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D2BF9D-5317-55FF-1C52-D6E8D9167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79" y="3244466"/>
            <a:ext cx="4340711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2054E-2A7F-C161-1134-9BE6B9B04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945" y="132582"/>
            <a:ext cx="4340711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7F6DF-FBB8-7A6B-1270-03512AF2B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80" y="132582"/>
            <a:ext cx="4340711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3AFE21-CFF3-94FA-EB0C-3347D1430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06" y="132582"/>
            <a:ext cx="4340711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5AAF94-81D1-87AF-E7DC-9F6038DD69E4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2054001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6B099E-2ED1-B6AE-66F0-E2894196E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9" y="784429"/>
            <a:ext cx="9565309" cy="50343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68121-C7AF-885D-5F28-2E24B07AAAB4}"/>
              </a:ext>
            </a:extLst>
          </p:cNvPr>
          <p:cNvCxnSpPr>
            <a:cxnSpLocks/>
          </p:cNvCxnSpPr>
          <p:nvPr/>
        </p:nvCxnSpPr>
        <p:spPr>
          <a:xfrm>
            <a:off x="3051313" y="5802601"/>
            <a:ext cx="46316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50EA4-87ED-5930-27D2-56BC680E8000}"/>
              </a:ext>
            </a:extLst>
          </p:cNvPr>
          <p:cNvCxnSpPr>
            <a:cxnSpLocks/>
          </p:cNvCxnSpPr>
          <p:nvPr/>
        </p:nvCxnSpPr>
        <p:spPr>
          <a:xfrm>
            <a:off x="7752522" y="5802601"/>
            <a:ext cx="25344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359CC4-55AB-B1F7-42F5-023C99E10DE3}"/>
              </a:ext>
            </a:extLst>
          </p:cNvPr>
          <p:cNvSpPr txBox="1"/>
          <p:nvPr/>
        </p:nvSpPr>
        <p:spPr>
          <a:xfrm>
            <a:off x="4326961" y="5834999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462D8-5CAB-DA78-E33C-CF1A658CC2F8}"/>
              </a:ext>
            </a:extLst>
          </p:cNvPr>
          <p:cNvSpPr txBox="1"/>
          <p:nvPr/>
        </p:nvSpPr>
        <p:spPr>
          <a:xfrm>
            <a:off x="8146899" y="5832351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3E467-5878-EB03-E9F8-2DA250CE6261}"/>
              </a:ext>
            </a:extLst>
          </p:cNvPr>
          <p:cNvSpPr txBox="1"/>
          <p:nvPr/>
        </p:nvSpPr>
        <p:spPr>
          <a:xfrm>
            <a:off x="0" y="0"/>
            <a:ext cx="109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CD8T cells, this is ALL training data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8610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68121-C7AF-885D-5F28-2E24B07AAAB4}"/>
              </a:ext>
            </a:extLst>
          </p:cNvPr>
          <p:cNvCxnSpPr>
            <a:cxnSpLocks/>
          </p:cNvCxnSpPr>
          <p:nvPr/>
        </p:nvCxnSpPr>
        <p:spPr>
          <a:xfrm>
            <a:off x="3051313" y="5802601"/>
            <a:ext cx="46316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50EA4-87ED-5930-27D2-56BC680E8000}"/>
              </a:ext>
            </a:extLst>
          </p:cNvPr>
          <p:cNvCxnSpPr>
            <a:cxnSpLocks/>
          </p:cNvCxnSpPr>
          <p:nvPr/>
        </p:nvCxnSpPr>
        <p:spPr>
          <a:xfrm>
            <a:off x="7752522" y="5802601"/>
            <a:ext cx="25344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359CC4-55AB-B1F7-42F5-023C99E10DE3}"/>
              </a:ext>
            </a:extLst>
          </p:cNvPr>
          <p:cNvSpPr txBox="1"/>
          <p:nvPr/>
        </p:nvSpPr>
        <p:spPr>
          <a:xfrm>
            <a:off x="4326961" y="5834999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462D8-5CAB-DA78-E33C-CF1A658CC2F8}"/>
              </a:ext>
            </a:extLst>
          </p:cNvPr>
          <p:cNvSpPr txBox="1"/>
          <p:nvPr/>
        </p:nvSpPr>
        <p:spPr>
          <a:xfrm>
            <a:off x="8146899" y="5832351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3E467-5878-EB03-E9F8-2DA250CE6261}"/>
              </a:ext>
            </a:extLst>
          </p:cNvPr>
          <p:cNvSpPr txBox="1"/>
          <p:nvPr/>
        </p:nvSpPr>
        <p:spPr>
          <a:xfrm>
            <a:off x="0" y="0"/>
            <a:ext cx="955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CD8T cells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, 5-fold CV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9558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E8E6E-1022-7F37-8A6A-5E2E23A4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0" y="579783"/>
            <a:ext cx="10986880" cy="6278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2AC94-C3F8-7C7A-C3DC-DF7D64298504}"/>
              </a:ext>
            </a:extLst>
          </p:cNvPr>
          <p:cNvSpPr txBox="1"/>
          <p:nvPr/>
        </p:nvSpPr>
        <p:spPr>
          <a:xfrm>
            <a:off x="0" y="0"/>
            <a:ext cx="1195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known ICB signature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5059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8702F-ACBB-E506-D012-4E4F487DD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2" y="298174"/>
            <a:ext cx="11479696" cy="65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0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Step 0: Raw data preprocessing, QC, normalization, cell annotation (use original annotation if provided with paper, e.g. GSE120575 CD8T)</a:t>
            </a:r>
          </a:p>
          <a:p>
            <a:r>
              <a:rPr lang="en-US" dirty="0"/>
              <a:t>Step 1: Add phenotype info. to Seurat object</a:t>
            </a:r>
          </a:p>
          <a:p>
            <a:r>
              <a:rPr lang="en-US" dirty="0"/>
              <a:t>Step 2: Subset to cell types of interest (e.g., CD4T, CD8T, B cells), and save to .h5ad</a:t>
            </a:r>
          </a:p>
          <a:p>
            <a:r>
              <a:rPr lang="en-US" dirty="0"/>
              <a:t>Step 3: Run PENCIL</a:t>
            </a:r>
          </a:p>
          <a:p>
            <a:r>
              <a:rPr lang="en-US" dirty="0"/>
              <a:t>Step 4: Downstream analysis of phenotype-related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31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C12CD-0D3A-6901-7590-59CC2E34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5" y="89927"/>
            <a:ext cx="11844130" cy="67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42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CE5FD-EA78-AD5D-E7C2-628F9138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552450"/>
            <a:ext cx="7772400" cy="4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9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77068-003F-28DB-DEFE-A43591375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77876"/>
            <a:ext cx="5943599" cy="59435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8D3FB-F6A5-BB62-0A88-77A0A4682F60}"/>
              </a:ext>
            </a:extLst>
          </p:cNvPr>
          <p:cNvCxnSpPr>
            <a:cxnSpLocks/>
          </p:cNvCxnSpPr>
          <p:nvPr/>
        </p:nvCxnSpPr>
        <p:spPr>
          <a:xfrm>
            <a:off x="2953989" y="1434548"/>
            <a:ext cx="3312" cy="274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75F60B-2A85-30D6-3C3A-C5FA186EB369}"/>
              </a:ext>
            </a:extLst>
          </p:cNvPr>
          <p:cNvSpPr txBox="1"/>
          <p:nvPr/>
        </p:nvSpPr>
        <p:spPr>
          <a:xfrm>
            <a:off x="1209258" y="2377757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81093-9D8F-588A-DEF4-B7064E9CA36A}"/>
              </a:ext>
            </a:extLst>
          </p:cNvPr>
          <p:cNvSpPr txBox="1"/>
          <p:nvPr/>
        </p:nvSpPr>
        <p:spPr>
          <a:xfrm>
            <a:off x="1341153" y="1352357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D5E20-A18B-66EB-5E86-638D9792A0B5}"/>
              </a:ext>
            </a:extLst>
          </p:cNvPr>
          <p:cNvSpPr txBox="1"/>
          <p:nvPr/>
        </p:nvSpPr>
        <p:spPr>
          <a:xfrm>
            <a:off x="929887" y="4302934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95D114-2B46-3D09-F000-A228610A59F8}"/>
              </a:ext>
            </a:extLst>
          </p:cNvPr>
          <p:cNvCxnSpPr>
            <a:cxnSpLocks/>
          </p:cNvCxnSpPr>
          <p:nvPr/>
        </p:nvCxnSpPr>
        <p:spPr>
          <a:xfrm>
            <a:off x="2953989" y="1918253"/>
            <a:ext cx="0" cy="10058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05CF0E-EF81-953B-8BBF-A762E2D39672}"/>
              </a:ext>
            </a:extLst>
          </p:cNvPr>
          <p:cNvCxnSpPr>
            <a:cxnSpLocks/>
          </p:cNvCxnSpPr>
          <p:nvPr/>
        </p:nvCxnSpPr>
        <p:spPr>
          <a:xfrm>
            <a:off x="2953989" y="3201343"/>
            <a:ext cx="0" cy="2926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58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54F9C-8729-286A-B0FC-857668F11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48" y="811696"/>
            <a:ext cx="6046304" cy="6046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39100F-3088-5137-348F-5E9FE029AE7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GSE120575: Marker gene </a:t>
            </a:r>
            <a:r>
              <a:rPr lang="en-US" b="1" dirty="0" err="1"/>
              <a:t>UCell</a:t>
            </a:r>
            <a:r>
              <a:rPr lang="en-US" b="1" dirty="0"/>
              <a:t>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6702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5993BC-4F50-432B-2BD3-0E3DE522B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27" y="369333"/>
            <a:ext cx="10518473" cy="6010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424B8-8342-48DC-E90F-69A0DDDDA18D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GSE120575: Marker gene </a:t>
            </a:r>
            <a:r>
              <a:rPr lang="en-US" b="1" dirty="0" err="1"/>
              <a:t>UCell</a:t>
            </a:r>
            <a:r>
              <a:rPr lang="en-US" b="1" dirty="0"/>
              <a:t> score for R/NR patients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804543-2AA0-1E3A-B3C0-CB70922FCBFA}"/>
              </a:ext>
            </a:extLst>
          </p:cNvPr>
          <p:cNvCxnSpPr>
            <a:cxnSpLocks/>
          </p:cNvCxnSpPr>
          <p:nvPr/>
        </p:nvCxnSpPr>
        <p:spPr>
          <a:xfrm>
            <a:off x="1265583" y="6069027"/>
            <a:ext cx="64200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E3098A-6BE3-E77C-C884-164ADA59969C}"/>
              </a:ext>
            </a:extLst>
          </p:cNvPr>
          <p:cNvCxnSpPr>
            <a:cxnSpLocks/>
          </p:cNvCxnSpPr>
          <p:nvPr/>
        </p:nvCxnSpPr>
        <p:spPr>
          <a:xfrm>
            <a:off x="7755038" y="6069027"/>
            <a:ext cx="3431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538381-CF9D-4703-8174-8515E5F486A3}"/>
              </a:ext>
            </a:extLst>
          </p:cNvPr>
          <p:cNvSpPr txBox="1"/>
          <p:nvPr/>
        </p:nvSpPr>
        <p:spPr>
          <a:xfrm>
            <a:off x="3386183" y="6101425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53C6A-BA16-68C5-CDC9-74CD8A8D2ED3}"/>
              </a:ext>
            </a:extLst>
          </p:cNvPr>
          <p:cNvSpPr txBox="1"/>
          <p:nvPr/>
        </p:nvSpPr>
        <p:spPr>
          <a:xfrm>
            <a:off x="9046497" y="6098777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765EAE-359A-AF26-956B-8C6230CE374A}"/>
              </a:ext>
            </a:extLst>
          </p:cNvPr>
          <p:cNvCxnSpPr/>
          <p:nvPr/>
        </p:nvCxnSpPr>
        <p:spPr>
          <a:xfrm>
            <a:off x="7697160" y="725556"/>
            <a:ext cx="0" cy="540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940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1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97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39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7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results for the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1. Ratio between phenotype-related cells (yes/no) may be used to predict phenotype of a patient (e.g. ICB response)</a:t>
            </a:r>
          </a:p>
          <a:p>
            <a:r>
              <a:rPr lang="en-US" dirty="0"/>
              <a:t>2. Marker gene analysis of phenotype-related cells</a:t>
            </a:r>
          </a:p>
          <a:p>
            <a:r>
              <a:rPr lang="en-US" dirty="0"/>
              <a:t>3. functional (GO/pathway) analysis of genes/cells</a:t>
            </a:r>
          </a:p>
          <a:p>
            <a:r>
              <a:rPr lang="en-US" dirty="0"/>
              <a:t>4. Optional: Compare with intuitive methods such as counting the cells from R/NR in each cluster and identify phenotype-related clusters and the marker genes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6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E8B9-3D5F-6FC8-0162-7B6A048C3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99541-3C68-9369-EAD3-8700D734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9DB73-AA24-9EB1-DCD0-22D95C36A769}"/>
              </a:ext>
            </a:extLst>
          </p:cNvPr>
          <p:cNvSpPr txBox="1"/>
          <p:nvPr/>
        </p:nvSpPr>
        <p:spPr>
          <a:xfrm>
            <a:off x="1122175" y="3746246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neurorestore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/Augur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789DF-CE4D-C95F-9C52-493390A0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30" y="820273"/>
            <a:ext cx="4922453" cy="2808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33EB8-0E29-2270-E659-8F1A52C9C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768819"/>
            <a:ext cx="4678583" cy="3008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6D833E-93AC-7D52-2C37-06B791077009}"/>
              </a:ext>
            </a:extLst>
          </p:cNvPr>
          <p:cNvSpPr txBox="1"/>
          <p:nvPr/>
        </p:nvSpPr>
        <p:spPr>
          <a:xfrm>
            <a:off x="7800834" y="3673271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MarioniLab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miloR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DBDCB9-8AD4-FD83-8622-3B4DA023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91" y="4300444"/>
            <a:ext cx="4518991" cy="20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317B0-D38C-51B2-D024-F60431307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7" y="4205974"/>
            <a:ext cx="5477013" cy="25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15093-6FFA-5622-FD2C-031A24CF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B0230-F864-6C45-A646-B15F0DA96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2" y="939066"/>
            <a:ext cx="4429509" cy="30133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0E0FF5-5504-5442-A36F-50991634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3E2BA-B19C-57AB-E2FC-4911F77683D0}"/>
              </a:ext>
            </a:extLst>
          </p:cNvPr>
          <p:cNvSpPr txBox="1"/>
          <p:nvPr/>
        </p:nvSpPr>
        <p:spPr>
          <a:xfrm>
            <a:off x="793746" y="3972274"/>
            <a:ext cx="3092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theislab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scCODA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cCODA">
            <a:extLst>
              <a:ext uri="{FF2B5EF4-FFF2-40B4-BE49-F238E27FC236}">
                <a16:creationId xmlns:a16="http://schemas.microsoft.com/office/drawing/2014/main" id="{5086873D-97FF-63DF-6F31-16183F80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3" y="4433104"/>
            <a:ext cx="3479252" cy="203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37983-7632-9DA2-FB62-4DC698ABA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29" y="904457"/>
            <a:ext cx="5139511" cy="3013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641CBB-A628-98C4-1D0D-EEE656FD4055}"/>
              </a:ext>
            </a:extLst>
          </p:cNvPr>
          <p:cNvSpPr txBox="1"/>
          <p:nvPr/>
        </p:nvSpPr>
        <p:spPr>
          <a:xfrm>
            <a:off x="6558442" y="3935994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KrishnaswamyLab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/MELD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5F055C-5F9E-A829-7170-3B60B64B9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90" y="4309770"/>
            <a:ext cx="4284317" cy="23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75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9E14-5598-5BEF-4D2E-9B1A03E0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710BB-F31B-9467-425E-244928EED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1202048"/>
            <a:ext cx="5012427" cy="4049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1F268-2E3A-8425-2A4B-3E3B8849D70A}"/>
              </a:ext>
            </a:extLst>
          </p:cNvPr>
          <p:cNvSpPr txBox="1"/>
          <p:nvPr/>
        </p:nvSpPr>
        <p:spPr>
          <a:xfrm>
            <a:off x="862220" y="5655952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KlugerLab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DAseq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88ADF4-6781-F32D-D366-9478D24A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22BA8B-7B45-4E2F-A381-4086A7485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3" y="894271"/>
            <a:ext cx="5348124" cy="50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537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0084-40A5-4405-7FD7-34750231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8AA271-E43D-6DCA-405E-FD0520B7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methods to find phenotype associated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97FE6-D981-9AC6-33C3-BC332325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1917347"/>
            <a:ext cx="5579999" cy="3286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51231-F723-8CB0-8DF6-515F942FDB77}"/>
              </a:ext>
            </a:extLst>
          </p:cNvPr>
          <p:cNvSpPr txBox="1"/>
          <p:nvPr/>
        </p:nvSpPr>
        <p:spPr>
          <a:xfrm>
            <a:off x="1053296" y="1261641"/>
            <a:ext cx="2412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from the same group</a:t>
            </a:r>
          </a:p>
        </p:txBody>
      </p:sp>
    </p:spTree>
    <p:extLst>
      <p:ext uri="{BB962C8B-B14F-4D97-AF65-F5344CB8AC3E}">
        <p14:creationId xmlns:p14="http://schemas.microsoft.com/office/powerpoint/2010/main" val="193647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1. Regarding GSE120575, there are 44 samples. Using 30 to train the model, 14 to evaluate the predictive power. Stratifying R/NR during train/test splitting. </a:t>
            </a:r>
          </a:p>
          <a:p>
            <a:pPr lvl="1"/>
            <a:r>
              <a:rPr lang="en-US" dirty="0"/>
              <a:t>2. </a:t>
            </a:r>
          </a:p>
          <a:p>
            <a:r>
              <a:rPr lang="en-US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4350F-9BC7-D09B-C30D-DF417F52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07160"/>
            <a:ext cx="5029200" cy="431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3F602-BEAC-F93F-FB2A-E614A0DC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4" y="907160"/>
            <a:ext cx="5029200" cy="431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5BE39-EBB5-C303-8DAF-634248DA9525}"/>
              </a:ext>
            </a:extLst>
          </p:cNvPr>
          <p:cNvSpPr txBox="1"/>
          <p:nvPr/>
        </p:nvSpPr>
        <p:spPr>
          <a:xfrm>
            <a:off x="1828800" y="5486400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pipeline (8056 CD8T cells)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43059-6633-B1AE-C219-9A87A111EF4E}"/>
              </a:ext>
            </a:extLst>
          </p:cNvPr>
          <p:cNvSpPr txBox="1"/>
          <p:nvPr/>
        </p:nvSpPr>
        <p:spPr>
          <a:xfrm>
            <a:off x="7557052" y="54864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paper (6350 CD8T cells)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334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extracting CD8T cells</a:t>
            </a:r>
          </a:p>
        </p:txBody>
      </p:sp>
    </p:spTree>
    <p:extLst>
      <p:ext uri="{BB962C8B-B14F-4D97-AF65-F5344CB8AC3E}">
        <p14:creationId xmlns:p14="http://schemas.microsoft.com/office/powerpoint/2010/main" val="232956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26AF3-0100-4B2B-E120-D0E3DF33E1A6}"/>
              </a:ext>
            </a:extLst>
          </p:cNvPr>
          <p:cNvSpPr txBox="1"/>
          <p:nvPr/>
        </p:nvSpPr>
        <p:spPr>
          <a:xfrm>
            <a:off x="0" y="0"/>
            <a:ext cx="7694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</a:t>
            </a:r>
            <a:r>
              <a:rPr lang="en-US" b="1" dirty="0"/>
              <a:t>: CANNOT reproduce PENCIL result with default parameters GSE120575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E80C9-9027-ED26-6B39-158E8BFD5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438400"/>
            <a:ext cx="4978400" cy="44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514CD-D8FE-4080-DE54-4AC4280D3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106"/>
            <a:ext cx="4820832" cy="5049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3468E-F0DC-2471-D33E-1B41810C7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21" y="459106"/>
            <a:ext cx="7270879" cy="19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result of GSE200996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Logic</a:t>
            </a:r>
          </a:p>
          <a:p>
            <a:pPr lvl="2"/>
            <a:r>
              <a:rPr lang="en-US" dirty="0"/>
              <a:t>1. Using tissue CD8T, CD4T, B cells respectively</a:t>
            </a:r>
          </a:p>
          <a:p>
            <a:pPr lvl="2"/>
            <a:r>
              <a:rPr lang="en-US" dirty="0"/>
              <a:t>2. Using PBMC CD8T, CD4T, B cells respectively</a:t>
            </a:r>
          </a:p>
          <a:p>
            <a:pPr lvl="1"/>
            <a:r>
              <a:rPr lang="en-US" dirty="0"/>
              <a:t>Result</a:t>
            </a:r>
          </a:p>
          <a:p>
            <a:pPr lvl="2"/>
            <a:r>
              <a:rPr lang="en-US" dirty="0"/>
              <a:t>Tissue immune cells better correlate with ICB response (measured by &gt;10% tumor reduction), where B cells have the best correlation. PBMC CD4T and B cells barely have correlation with ICB response. Interestingly, PBMC CD8T cells still have strong correlation with ICB response. See more details on the next slide.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108873</TotalTime>
  <Words>1128</Words>
  <Application>Microsoft Macintosh PowerPoint</Application>
  <PresentationFormat>Widescreen</PresentationFormat>
  <Paragraphs>163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Office 主题</vt:lpstr>
      <vt:lpstr>Work Report  Reproducibility report of PENCIL</vt:lpstr>
      <vt:lpstr>To do list</vt:lpstr>
      <vt:lpstr>Pipeline</vt:lpstr>
      <vt:lpstr>Planned results for the manuscript</vt:lpstr>
      <vt:lpstr>Idea</vt:lpstr>
      <vt:lpstr>PowerPoint Presentation</vt:lpstr>
      <vt:lpstr>PowerPoint Presentation</vt:lpstr>
      <vt:lpstr>PowerPoint Presentation</vt:lpstr>
      <vt:lpstr>Logic and result of GSE200996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with relevant tools to find phenotype associated cells</vt:lpstr>
      <vt:lpstr>Comparison with relevant tools to find phenotype associated cells</vt:lpstr>
      <vt:lpstr>Comparison with relevant tools to find phenotype associated cells</vt:lpstr>
      <vt:lpstr>Other methods to find phenotype associated cells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1777</cp:revision>
  <dcterms:created xsi:type="dcterms:W3CDTF">2022-01-17T23:31:35Z</dcterms:created>
  <dcterms:modified xsi:type="dcterms:W3CDTF">2023-07-16T00:44:51Z</dcterms:modified>
</cp:coreProperties>
</file>